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4" r:id="rId4"/>
    <p:sldId id="258" r:id="rId5"/>
    <p:sldId id="260" r:id="rId6"/>
    <p:sldId id="259" r:id="rId7"/>
    <p:sldId id="261" r:id="rId8"/>
    <p:sldId id="263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89439C-A500-0C40-8DD6-3B2C99A903AF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F35D191-9F37-D04B-84AD-76EEA61C78E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26" y="4624668"/>
            <a:ext cx="8605274" cy="1959680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b="1" dirty="0"/>
              <a:t>Evolution of smoking behavior after early withdrawal of a smoking cessation program</a:t>
            </a:r>
            <a:r>
              <a:rPr lang="en-US" b="1" dirty="0">
                <a:solidFill>
                  <a:srgbClr val="005594"/>
                </a:solidFill>
              </a:rPr>
              <a:t/>
            </a:r>
            <a:br>
              <a:rPr lang="en-US" b="1" dirty="0">
                <a:solidFill>
                  <a:srgbClr val="005594"/>
                </a:solidFill>
              </a:rPr>
            </a:br>
            <a:r>
              <a:rPr lang="en-US" sz="1600" b="1" dirty="0">
                <a:solidFill>
                  <a:srgbClr val="005594"/>
                </a:solidFill>
              </a:rPr>
              <a:t/>
            </a:r>
            <a:br>
              <a:rPr lang="en-US" sz="1600" b="1" dirty="0">
                <a:solidFill>
                  <a:srgbClr val="005594"/>
                </a:solidFill>
              </a:rPr>
            </a:br>
            <a:r>
              <a:rPr lang="fr-CH" sz="2000" b="1" u="sng" dirty="0">
                <a:solidFill>
                  <a:schemeClr val="tx1"/>
                </a:solidFill>
                <a:latin typeface="Rockwell"/>
                <a:cs typeface="Rockwell"/>
              </a:rPr>
              <a:t>C. Pacheco</a:t>
            </a:r>
            <a:r>
              <a:rPr lang="fr-CH" sz="2000" b="1" baseline="30000" dirty="0">
                <a:solidFill>
                  <a:schemeClr val="tx1"/>
                </a:solidFill>
                <a:latin typeface="Rockwell"/>
                <a:cs typeface="Rockwell"/>
              </a:rPr>
              <a:t>1</a:t>
            </a:r>
            <a:r>
              <a:rPr lang="fr-CH" sz="2000" b="1" dirty="0">
                <a:solidFill>
                  <a:schemeClr val="tx1"/>
                </a:solidFill>
                <a:latin typeface="Rockwell"/>
                <a:cs typeface="Rockwell"/>
              </a:rPr>
              <a:t>, A. Vale</a:t>
            </a:r>
            <a:r>
              <a:rPr lang="fr-CH" sz="2000" b="1" baseline="30000" dirty="0">
                <a:solidFill>
                  <a:schemeClr val="tx1"/>
                </a:solidFill>
                <a:latin typeface="Rockwell"/>
                <a:cs typeface="Rockwell"/>
              </a:rPr>
              <a:t>2</a:t>
            </a:r>
            <a:r>
              <a:rPr lang="fr-CH" sz="2000" b="1" dirty="0">
                <a:solidFill>
                  <a:schemeClr val="tx1"/>
                </a:solidFill>
                <a:latin typeface="Rockwell"/>
                <a:cs typeface="Rockwell"/>
              </a:rPr>
              <a:t>, M. Guimarães</a:t>
            </a:r>
            <a:r>
              <a:rPr lang="fr-CH" sz="2000" b="1" baseline="30000" dirty="0">
                <a:solidFill>
                  <a:schemeClr val="tx1"/>
                </a:solidFill>
                <a:latin typeface="Rockwell"/>
                <a:cs typeface="Rockwell"/>
              </a:rPr>
              <a:t>3</a:t>
            </a:r>
            <a:r>
              <a:rPr lang="fr-CH" sz="2000" b="1" dirty="0">
                <a:solidFill>
                  <a:schemeClr val="tx1"/>
                </a:solidFill>
                <a:latin typeface="Rockwell"/>
                <a:cs typeface="Rockwell"/>
              </a:rPr>
              <a:t>, I. </a:t>
            </a:r>
            <a:r>
              <a:rPr lang="fr-CH" sz="2000" b="1" dirty="0" smtClean="0">
                <a:solidFill>
                  <a:schemeClr val="tx1"/>
                </a:solidFill>
                <a:latin typeface="Rockwell"/>
                <a:cs typeface="Rockwell"/>
              </a:rPr>
              <a:t>Pascoal</a:t>
            </a:r>
            <a:r>
              <a:rPr lang="fr-CH" sz="2000" b="1" baseline="30000" dirty="0" smtClean="0">
                <a:solidFill>
                  <a:schemeClr val="tx1"/>
                </a:solidFill>
                <a:latin typeface="Rockwell"/>
                <a:cs typeface="Rockwell"/>
              </a:rPr>
              <a:t>3</a:t>
            </a:r>
            <a:br>
              <a:rPr lang="fr-CH" sz="2000" b="1" baseline="30000" dirty="0" smtClean="0">
                <a:solidFill>
                  <a:schemeClr val="tx1"/>
                </a:solidFill>
                <a:latin typeface="Rockwell"/>
                <a:cs typeface="Rockwell"/>
              </a:rPr>
            </a:br>
            <a:r>
              <a:rPr lang="fr-CH" sz="2000" b="1" dirty="0">
                <a:solidFill>
                  <a:schemeClr val="tx1"/>
                </a:solidFill>
                <a:latin typeface="Rockwell"/>
                <a:cs typeface="Rockwell"/>
              </a:rPr>
              <a:t/>
            </a:r>
            <a:br>
              <a:rPr lang="fr-CH" sz="2000" b="1" dirty="0">
                <a:solidFill>
                  <a:schemeClr val="tx1"/>
                </a:solidFill>
                <a:latin typeface="Rockwell"/>
                <a:cs typeface="Rockwell"/>
              </a:rPr>
            </a:br>
            <a:r>
              <a:rPr lang="fr-CH" sz="1800" baseline="30000" dirty="0">
                <a:latin typeface="Rockwell"/>
                <a:cs typeface="Rockwell"/>
              </a:rPr>
              <a:t>1</a:t>
            </a:r>
            <a:r>
              <a:rPr lang="en-US" sz="1800" i="1" dirty="0">
                <a:latin typeface="Rockwell"/>
                <a:cs typeface="Rockwell"/>
              </a:rPr>
              <a:t>Pneumology  Department, Hospital de Braga, Braga, Portugal</a:t>
            </a:r>
            <a:br>
              <a:rPr lang="en-US" sz="1800" i="1" dirty="0">
                <a:latin typeface="Rockwell"/>
                <a:cs typeface="Rockwell"/>
              </a:rPr>
            </a:br>
            <a:r>
              <a:rPr lang="fr-CH" sz="1800" baseline="30000" dirty="0">
                <a:latin typeface="Rockwell"/>
                <a:cs typeface="Rockwell"/>
              </a:rPr>
              <a:t>2</a:t>
            </a:r>
            <a:r>
              <a:rPr lang="en-US" sz="1800" i="1" dirty="0">
                <a:latin typeface="Rockwell"/>
                <a:cs typeface="Rockwell"/>
              </a:rPr>
              <a:t>Pneumology  Department, </a:t>
            </a:r>
            <a:r>
              <a:rPr lang="pt-BR" sz="1800" i="1" dirty="0" smtClean="0">
                <a:latin typeface="Rockwell"/>
                <a:cs typeface="Rockwell"/>
              </a:rPr>
              <a:t>C </a:t>
            </a:r>
            <a:r>
              <a:rPr lang="pt-BR" sz="1800" i="1" dirty="0">
                <a:latin typeface="Rockwell"/>
                <a:cs typeface="Rockwell"/>
              </a:rPr>
              <a:t>Hospitalar de Trás os Montes e Alto Douro, Vila Real</a:t>
            </a:r>
            <a:r>
              <a:rPr lang="en-US" sz="1800" i="1" dirty="0">
                <a:latin typeface="Rockwell"/>
                <a:cs typeface="Rockwell"/>
              </a:rPr>
              <a:t>, Portugal</a:t>
            </a:r>
            <a:br>
              <a:rPr lang="en-US" sz="1800" i="1" dirty="0">
                <a:latin typeface="Rockwell"/>
                <a:cs typeface="Rockwell"/>
              </a:rPr>
            </a:br>
            <a:r>
              <a:rPr lang="fr-CH" sz="1800" baseline="30000" dirty="0">
                <a:latin typeface="Rockwell"/>
                <a:cs typeface="Rockwell"/>
              </a:rPr>
              <a:t>2</a:t>
            </a:r>
            <a:r>
              <a:rPr lang="en-US" sz="1800" i="1" dirty="0">
                <a:latin typeface="Rockwell"/>
                <a:cs typeface="Rockwell"/>
              </a:rPr>
              <a:t>Pneumology  Department, </a:t>
            </a:r>
            <a:r>
              <a:rPr lang="pt-BR" sz="1800" i="1" dirty="0">
                <a:latin typeface="Rockwell"/>
                <a:cs typeface="Rockwell"/>
              </a:rPr>
              <a:t>Centro Hospitalar de V</a:t>
            </a:r>
            <a:r>
              <a:rPr lang="en-US" sz="1800" i="1" dirty="0">
                <a:latin typeface="Rockwell"/>
                <a:cs typeface="Rockwell"/>
              </a:rPr>
              <a:t>i</a:t>
            </a:r>
            <a:r>
              <a:rPr lang="pt-BR" sz="1800" i="1" dirty="0">
                <a:latin typeface="Rockwell"/>
                <a:cs typeface="Rockwell"/>
              </a:rPr>
              <a:t>la Nova Gaia/Espinho, Gaia</a:t>
            </a:r>
            <a:r>
              <a:rPr lang="en-US" sz="1800" i="1" dirty="0">
                <a:latin typeface="Rockwell"/>
                <a:cs typeface="Rockwell"/>
              </a:rPr>
              <a:t>, Portugal</a:t>
            </a:r>
            <a:br>
              <a:rPr lang="en-US" sz="1800" i="1" dirty="0">
                <a:latin typeface="Rockwell"/>
                <a:cs typeface="Rockwell"/>
              </a:rPr>
            </a:br>
            <a:endParaRPr lang="en-US" sz="1800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672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just"/>
            <a:r>
              <a:rPr lang="en-US" sz="2400" dirty="0" smtClean="0"/>
              <a:t>Improved </a:t>
            </a:r>
            <a:r>
              <a:rPr lang="en-US" sz="2400" dirty="0"/>
              <a:t>information about chronic character and the need for treatment and follow­up of smoking addiction can reduce dropouts and relapses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Further </a:t>
            </a:r>
            <a:r>
              <a:rPr lang="en-US" sz="2400" dirty="0"/>
              <a:t>studies are needed to understand the impact of smoking cessation programs in patients who </a:t>
            </a:r>
            <a:r>
              <a:rPr lang="en-US" sz="2400" dirty="0" smtClean="0"/>
              <a:t>quit.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003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4756"/>
            <a:ext cx="7825956" cy="5089169"/>
          </a:xfrm>
        </p:spPr>
        <p:txBody>
          <a:bodyPr>
            <a:noAutofit/>
          </a:bodyPr>
          <a:lstStyle/>
          <a:p>
            <a:pPr algn="just"/>
            <a:endParaRPr lang="en-US" sz="1800" i="1" dirty="0" smtClean="0"/>
          </a:p>
          <a:p>
            <a:pPr algn="just"/>
            <a:r>
              <a:rPr lang="en-US" sz="1800" i="1" dirty="0" smtClean="0"/>
              <a:t>Smoking cessation rates </a:t>
            </a:r>
            <a:r>
              <a:rPr lang="en-US" sz="1800" i="1" dirty="0"/>
              <a:t>in the United States: A Comparison of Young Adult and Older Smokers. </a:t>
            </a:r>
            <a:r>
              <a:rPr lang="de-DE" sz="1800" dirty="0" smtClean="0"/>
              <a:t>K.M. et al. </a:t>
            </a:r>
            <a:r>
              <a:rPr lang="en-US" sz="1800" dirty="0" smtClean="0"/>
              <a:t>Am </a:t>
            </a:r>
            <a:r>
              <a:rPr lang="en-US" sz="1800" dirty="0"/>
              <a:t>J Public Health. 2008 February; 98(2): 317–322</a:t>
            </a:r>
            <a:r>
              <a:rPr lang="en-US" sz="1800" dirty="0" smtClean="0"/>
              <a:t>.</a:t>
            </a:r>
          </a:p>
          <a:p>
            <a:pPr algn="just"/>
            <a:r>
              <a:rPr lang="en-US" sz="1800" i="1" dirty="0"/>
              <a:t>Counseling interventions for smoking cessation: systematic </a:t>
            </a:r>
            <a:r>
              <a:rPr lang="en-US" sz="1800" i="1" dirty="0" smtClean="0"/>
              <a:t>review</a:t>
            </a:r>
            <a:r>
              <a:rPr lang="en-US" sz="1800" dirty="0" smtClean="0"/>
              <a:t>. Alba </a:t>
            </a:r>
            <a:r>
              <a:rPr lang="en-US" sz="1800" dirty="0"/>
              <a:t>LH et </a:t>
            </a:r>
            <a:r>
              <a:rPr lang="en-US" sz="1800" dirty="0" smtClean="0"/>
              <a:t>al. Salud </a:t>
            </a:r>
            <a:r>
              <a:rPr lang="en-US" sz="1800" dirty="0"/>
              <a:t>Publica Mex. 2013 Apr;55(2):196-</a:t>
            </a:r>
            <a:r>
              <a:rPr lang="en-US" sz="1800" dirty="0" smtClean="0"/>
              <a:t>206</a:t>
            </a:r>
          </a:p>
          <a:p>
            <a:pPr algn="just"/>
            <a:r>
              <a:rPr lang="en-US" sz="1800" i="1" dirty="0"/>
              <a:t>A pilot randomized trial of a smoking cessation nursing intervention in cardiac patients after hospital </a:t>
            </a:r>
            <a:r>
              <a:rPr lang="en-US" sz="1800" i="1" dirty="0" smtClean="0"/>
              <a:t>discharge. </a:t>
            </a:r>
            <a:r>
              <a:rPr lang="en-US" sz="1800" dirty="0" smtClean="0"/>
              <a:t>Cossette </a:t>
            </a:r>
            <a:r>
              <a:rPr lang="en-US" sz="1800" dirty="0"/>
              <a:t>S et </a:t>
            </a:r>
            <a:r>
              <a:rPr lang="en-US" sz="1800" dirty="0" smtClean="0"/>
              <a:t>al. Can </a:t>
            </a:r>
            <a:r>
              <a:rPr lang="en-US" sz="1800" dirty="0"/>
              <a:t>J Cardiovasc Nurs. 2012 Fall;22(4):16-</a:t>
            </a:r>
            <a:r>
              <a:rPr lang="en-US" sz="1800" dirty="0" smtClean="0"/>
              <a:t>26</a:t>
            </a:r>
          </a:p>
          <a:p>
            <a:pPr algn="just"/>
            <a:r>
              <a:rPr lang="en-US" sz="1800" i="1" dirty="0" smtClean="0"/>
              <a:t>Efficacy </a:t>
            </a:r>
            <a:r>
              <a:rPr lang="en-US" sz="1800" i="1" dirty="0"/>
              <a:t>of smoking-cessation interventions for young adults: a meta-analysis</a:t>
            </a:r>
            <a:r>
              <a:rPr lang="en-US" sz="1800" i="1" dirty="0" smtClean="0"/>
              <a:t>. Suls JM et al. </a:t>
            </a:r>
            <a:r>
              <a:rPr lang="en-US" sz="1800" dirty="0"/>
              <a:t>Am J Prev Med. 2012 Jun;42(6):655-62. doi: 10.1016/j.amepre.2012.02.013</a:t>
            </a:r>
            <a:r>
              <a:rPr lang="en-U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22014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i="1" dirty="0"/>
              <a:t>Plano Nacional de Saúde da Direcção Geral de Saúde</a:t>
            </a:r>
            <a:r>
              <a:rPr lang="en-US" sz="1800" dirty="0"/>
              <a:t>, 2010.</a:t>
            </a:r>
          </a:p>
          <a:p>
            <a:pPr algn="just"/>
            <a:r>
              <a:rPr lang="pt-BR" sz="1800" i="1" dirty="0"/>
              <a:t>Programas de Cessação Tabágica nos Serviços de Saúde: Uma Estratégia Prioritária de Controlo do Tabagismo.  Caracterização do Perfil dos Fumadores e Referenciação numa Consulta de Cessação de um Hospital Distrital da Beira Interior. </a:t>
            </a:r>
            <a:r>
              <a:rPr lang="pt-BR" sz="1800" dirty="0"/>
              <a:t>M</a:t>
            </a:r>
            <a:r>
              <a:rPr lang="en-US" sz="1800" dirty="0"/>
              <a:t>a</a:t>
            </a:r>
            <a:r>
              <a:rPr lang="pt-BR" sz="1800" dirty="0"/>
              <a:t>riana Salgado. Tese de Mestrado em Medicina.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2794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Introduction</a:t>
            </a:r>
            <a:r>
              <a:rPr lang="en-US" b="1" dirty="0">
                <a:solidFill>
                  <a:srgbClr val="005594"/>
                </a:solidFill>
                <a:cs typeface="Arial" charset="0"/>
              </a:rPr>
              <a:t/>
            </a:r>
            <a:br>
              <a:rPr lang="en-US" b="1" dirty="0">
                <a:solidFill>
                  <a:srgbClr val="005594"/>
                </a:solidFill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sz="2400" dirty="0" smtClean="0"/>
              <a:t>Tobacco </a:t>
            </a:r>
            <a:r>
              <a:rPr lang="en-US" sz="2400" dirty="0"/>
              <a:t>is the leading preventable cause of morbidity and mortality. </a:t>
            </a:r>
          </a:p>
          <a:p>
            <a:pPr algn="just"/>
            <a:r>
              <a:rPr lang="en-US" sz="2400" dirty="0"/>
              <a:t>Despite the recognized effectiveness of </a:t>
            </a:r>
            <a:r>
              <a:rPr lang="en-US" sz="2400" dirty="0" smtClean="0"/>
              <a:t>smoking cessation treatments </a:t>
            </a:r>
            <a:r>
              <a:rPr lang="en-US" sz="2400" dirty="0"/>
              <a:t>currently available</a:t>
            </a:r>
            <a:r>
              <a:rPr lang="en-US" sz="2400" dirty="0" smtClean="0"/>
              <a:t>, the </a:t>
            </a:r>
            <a:r>
              <a:rPr lang="en-US" sz="2400" dirty="0"/>
              <a:t>results fall short of the desirable</a:t>
            </a:r>
            <a:r>
              <a:rPr lang="en-US" sz="2400" dirty="0" smtClean="0"/>
              <a:t>.</a:t>
            </a:r>
            <a:endParaRPr lang="en-US" dirty="0" smtClean="0"/>
          </a:p>
          <a:p>
            <a:pPr algn="just"/>
            <a:r>
              <a:rPr lang="en-US" sz="2400" dirty="0"/>
              <a:t>Poor adherence to treatment programs significantly compromises the therapeutic success.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5566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just"/>
            <a:r>
              <a:rPr lang="en-US" sz="2400" dirty="0" smtClean="0"/>
              <a:t>Smokers who are submitted to repeated </a:t>
            </a:r>
            <a:r>
              <a:rPr lang="en-US" sz="2400" dirty="0"/>
              <a:t>interventions </a:t>
            </a:r>
            <a:r>
              <a:rPr lang="en-US" sz="2400" dirty="0" smtClean="0"/>
              <a:t>on </a:t>
            </a:r>
            <a:r>
              <a:rPr lang="en-US" sz="2400" dirty="0"/>
              <a:t>smoking cessation </a:t>
            </a:r>
            <a:r>
              <a:rPr lang="en-US" sz="2400" dirty="0" smtClean="0"/>
              <a:t>have increased likelihood </a:t>
            </a:r>
            <a:r>
              <a:rPr lang="en-US" sz="2400" dirty="0"/>
              <a:t>of </a:t>
            </a:r>
            <a:r>
              <a:rPr lang="en-US" sz="2400" dirty="0" smtClean="0"/>
              <a:t>successful future attempts. </a:t>
            </a:r>
          </a:p>
          <a:p>
            <a:pPr algn="just"/>
            <a:r>
              <a:rPr lang="en-US" sz="2400" dirty="0" smtClean="0"/>
              <a:t>We don’t known how smokers that quit smoking cessation programs behave after that.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4568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663366"/>
                </a:solidFill>
                <a:cs typeface="Arial" charset="0"/>
              </a:rPr>
              <a:t>Objectives and Methods</a:t>
            </a:r>
            <a:r>
              <a:rPr lang="en-US" b="1" dirty="0">
                <a:solidFill>
                  <a:srgbClr val="005594"/>
                </a:solidFill>
                <a:cs typeface="Arial" charset="0"/>
              </a:rPr>
              <a:t/>
            </a:r>
            <a:br>
              <a:rPr lang="en-US" b="1" dirty="0">
                <a:solidFill>
                  <a:srgbClr val="005594"/>
                </a:solidFill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740137" cy="4368403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sz="2400" dirty="0" smtClean="0">
                <a:latin typeface="Rockwell"/>
                <a:cs typeface="Rockwell"/>
              </a:rPr>
              <a:t>Clinical </a:t>
            </a:r>
            <a:r>
              <a:rPr lang="en-US" sz="2400" dirty="0">
                <a:latin typeface="Rockwell"/>
                <a:cs typeface="Rockwell"/>
              </a:rPr>
              <a:t>and epidemiological characterization of smokers with early withdrawal in a smoking cessation program (evaluation of tobacco consumption and motivation to quit).</a:t>
            </a:r>
          </a:p>
          <a:p>
            <a:pPr algn="just"/>
            <a:r>
              <a:rPr lang="en-US" sz="2400" dirty="0">
                <a:latin typeface="Rockwell"/>
                <a:cs typeface="Rockwell"/>
              </a:rPr>
              <a:t>Retrospetive study based on clinical process and applying a telephone questionnaire to smokers who began a program of smoking withdrawal and abandoned the same up to a maximum of 3 interventions, between 2010 and </a:t>
            </a:r>
            <a:r>
              <a:rPr lang="en-US" sz="2400" dirty="0" smtClean="0">
                <a:latin typeface="Rockwell"/>
                <a:cs typeface="Rockwell"/>
              </a:rPr>
              <a:t>2011.</a:t>
            </a:r>
            <a:endParaRPr lang="en-US" sz="2400" dirty="0">
              <a:latin typeface="Rockwell"/>
              <a:cs typeface="Rockwel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07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86661" y="1343933"/>
            <a:ext cx="5368126" cy="517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000" b="1" dirty="0">
                <a:solidFill>
                  <a:schemeClr val="tx2"/>
                </a:solidFill>
                <a:latin typeface="Arial"/>
                <a:cs typeface="Arial"/>
              </a:rPr>
              <a:t>Total patients on program (2010-2011): 417</a:t>
            </a:r>
          </a:p>
        </p:txBody>
      </p:sp>
      <p:pic>
        <p:nvPicPr>
          <p:cNvPr id="6" name="Picture 5" descr="Screen shot 2013-09-01 at 11.56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984" y="2514905"/>
            <a:ext cx="7585764" cy="362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969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8-30 at 6.13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6346" y="342054"/>
            <a:ext cx="5170984" cy="637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4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pic>
        <p:nvPicPr>
          <p:cNvPr id="4" name="Picture 3" descr="Screen shot 2013-08-30 at 6.16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224" y="1850892"/>
            <a:ext cx="6985563" cy="484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296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705645" cy="4603148"/>
          </a:xfrm>
        </p:spPr>
        <p:txBody>
          <a:bodyPr>
            <a:normAutofit/>
          </a:bodyPr>
          <a:lstStyle/>
          <a:p>
            <a:r>
              <a:rPr lang="en-US" dirty="0" smtClean="0"/>
              <a:t>15 </a:t>
            </a:r>
            <a:r>
              <a:rPr lang="en-US" dirty="0"/>
              <a:t>smokers left smoking</a:t>
            </a:r>
            <a:r>
              <a:rPr lang="en-US" dirty="0" smtClean="0"/>
              <a:t>, 10 </a:t>
            </a:r>
            <a:r>
              <a:rPr lang="en-US" dirty="0"/>
              <a:t>in the first month after quitting the program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Increased </a:t>
            </a:r>
            <a:r>
              <a:rPr lang="en-US" dirty="0"/>
              <a:t>motivation </a:t>
            </a:r>
            <a:r>
              <a:rPr lang="en-US" dirty="0" smtClean="0"/>
              <a:t>with the program was </a:t>
            </a:r>
            <a:r>
              <a:rPr lang="en-US" dirty="0"/>
              <a:t>the reason quoted by 2/3 of the individuals to success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About </a:t>
            </a:r>
            <a:r>
              <a:rPr lang="en-US" dirty="0"/>
              <a:t>40% referred cessation or temporary reduction of consumption after the program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About </a:t>
            </a:r>
            <a:r>
              <a:rPr lang="en-US" dirty="0"/>
              <a:t>88% of individuals still smoked at the time of the study</a:t>
            </a:r>
            <a:r>
              <a:rPr lang="en-US" dirty="0" smtClean="0"/>
              <a:t>. </a:t>
            </a:r>
            <a:r>
              <a:rPr lang="en-US" dirty="0"/>
              <a:t>H</a:t>
            </a:r>
            <a:r>
              <a:rPr lang="en-US" dirty="0" smtClean="0"/>
              <a:t>alf </a:t>
            </a:r>
            <a:r>
              <a:rPr lang="en-US" dirty="0"/>
              <a:t>of these did not change the consumption and one-third has decreased the amount of cigarettes per day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37 </a:t>
            </a:r>
            <a:r>
              <a:rPr lang="en-US" dirty="0"/>
              <a:t>smokers showed interest in quitting. </a:t>
            </a:r>
          </a:p>
        </p:txBody>
      </p:sp>
    </p:spTree>
    <p:extLst>
      <p:ext uri="{BB962C8B-B14F-4D97-AF65-F5344CB8AC3E}">
        <p14:creationId xmlns:p14="http://schemas.microsoft.com/office/powerpoint/2010/main" xmlns="" val="288817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sz="1200" b="1" dirty="0">
              <a:cs typeface="Arial" charset="0"/>
            </a:endParaRPr>
          </a:p>
          <a:p>
            <a:pPr algn="just"/>
            <a:r>
              <a:rPr lang="en-US" sz="2400" dirty="0"/>
              <a:t>The early abandonment of the treatment program is disturbing and is one of the key factors for failure. </a:t>
            </a:r>
            <a:endParaRPr lang="en-US" sz="2400" dirty="0" smtClean="0"/>
          </a:p>
          <a:p>
            <a:pPr algn="just"/>
            <a:r>
              <a:rPr lang="en-US" sz="2400" dirty="0" smtClean="0"/>
              <a:t>Prolonged </a:t>
            </a:r>
            <a:r>
              <a:rPr lang="en-US" sz="2400" dirty="0"/>
              <a:t>abstinence is not </a:t>
            </a:r>
            <a:r>
              <a:rPr lang="en-US" sz="2400" dirty="0" smtClean="0"/>
              <a:t>negligible (12%). </a:t>
            </a:r>
          </a:p>
          <a:p>
            <a:pPr algn="just"/>
            <a:r>
              <a:rPr lang="pt-PT" sz="2400" dirty="0" smtClean="0"/>
              <a:t>About 30% of the studied population wants to quit smoking and needs specialized help.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08122798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70</TotalTime>
  <Words>509</Words>
  <Application>Microsoft Office PowerPoint</Application>
  <PresentationFormat>Apresentação no Ecrã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Advantage</vt:lpstr>
      <vt:lpstr>Evolution of smoking behavior after early withdrawal of a smoking cessation program  C. Pacheco1, A. Vale2, M. Guimarães3, I. Pascoal3  1Pneumology  Department, Hospital de Braga, Braga, Portugal 2Pneumology  Department, C Hospitalar de Trás os Montes e Alto Douro, Vila Real, Portugal 2Pneumology  Department, Centro Hospitalar de Vila Nova Gaia/Espinho, Gaia, Portugal </vt:lpstr>
      <vt:lpstr>Introduction </vt:lpstr>
      <vt:lpstr>Introduction</vt:lpstr>
      <vt:lpstr>Objectives and Methods </vt:lpstr>
      <vt:lpstr>Results</vt:lpstr>
      <vt:lpstr>Diapositivo 6</vt:lpstr>
      <vt:lpstr>Results</vt:lpstr>
      <vt:lpstr>Results</vt:lpstr>
      <vt:lpstr>Conclusions</vt:lpstr>
      <vt:lpstr>Conclusions</vt:lpstr>
      <vt:lpstr>Bibliography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Cecília Pacheco</dc:creator>
  <cp:lastModifiedBy>Windows User</cp:lastModifiedBy>
  <cp:revision>12</cp:revision>
  <dcterms:created xsi:type="dcterms:W3CDTF">2013-08-30T16:59:26Z</dcterms:created>
  <dcterms:modified xsi:type="dcterms:W3CDTF">2014-07-02T21:44:07Z</dcterms:modified>
</cp:coreProperties>
</file>